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3" r:id="rId4"/>
    <p:sldId id="264" r:id="rId5"/>
    <p:sldId id="269" r:id="rId6"/>
    <p:sldId id="271" r:id="rId7"/>
    <p:sldId id="273" r:id="rId8"/>
    <p:sldId id="275" r:id="rId9"/>
    <p:sldId id="277" r:id="rId10"/>
    <p:sldId id="279" r:id="rId11"/>
    <p:sldId id="281" r:id="rId12"/>
    <p:sldId id="283" r:id="rId13"/>
    <p:sldId id="287" r:id="rId14"/>
    <p:sldId id="289" r:id="rId15"/>
    <p:sldId id="291" r:id="rId16"/>
    <p:sldId id="293" r:id="rId17"/>
    <p:sldId id="295" r:id="rId18"/>
    <p:sldId id="297" r:id="rId19"/>
    <p:sldId id="299" r:id="rId20"/>
    <p:sldId id="301" r:id="rId21"/>
    <p:sldId id="303" r:id="rId22"/>
    <p:sldId id="30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75999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  <p:pic>
        <p:nvPicPr>
          <p:cNvPr id="4" name="Содержимое 3" descr="капельки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8728" y="2285992"/>
            <a:ext cx="6000792" cy="4000528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0" y="921293"/>
            <a:ext cx="6786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Джалильский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детский сад №7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общеразвивающего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Сармановского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Консультация  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b="1" dirty="0" smtClean="0">
                <a:solidFill>
                  <a:srgbClr val="FF0000"/>
                </a:solidFill>
              </a:rPr>
              <a:t>для   родителей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RSytzWA2dTI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1214422"/>
            <a:ext cx="3643306" cy="2675573"/>
          </a:xfrm>
        </p:spPr>
      </p:pic>
      <p:pic>
        <p:nvPicPr>
          <p:cNvPr id="6" name="Содержимое 5" descr="24TRTUkieLM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2285984" y="4000504"/>
            <a:ext cx="3429024" cy="2675573"/>
          </a:xfrm>
        </p:spPr>
      </p:pic>
      <p:pic>
        <p:nvPicPr>
          <p:cNvPr id="7" name="Рисунок 6" descr="56379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143380"/>
            <a:ext cx="1786046" cy="2500330"/>
          </a:xfrm>
          <a:prstGeom prst="rect">
            <a:avLst/>
          </a:prstGeom>
        </p:spPr>
      </p:pic>
      <p:pic>
        <p:nvPicPr>
          <p:cNvPr id="9" name="Рисунок 8" descr="1272716820_2500011861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4810" y="1142984"/>
            <a:ext cx="2071702" cy="2714644"/>
          </a:xfrm>
          <a:prstGeom prst="rect">
            <a:avLst/>
          </a:prstGeom>
        </p:spPr>
      </p:pic>
      <p:pic>
        <p:nvPicPr>
          <p:cNvPr id="10" name="Рисунок 9" descr="1320385768_tancuem_igraem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64" y="1071546"/>
            <a:ext cx="2000264" cy="3071834"/>
          </a:xfrm>
          <a:prstGeom prst="rect">
            <a:avLst/>
          </a:prstGeom>
        </p:spPr>
      </p:pic>
      <p:pic>
        <p:nvPicPr>
          <p:cNvPr id="11" name="Рисунок 10" descr="1410074173_2014-09-07_101049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6446" y="4214818"/>
            <a:ext cx="3071834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 с родителями -  поделки  своими  руками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68db437adddaef5d3aabc610b27c3fd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472" y="1785926"/>
            <a:ext cx="3857652" cy="2500330"/>
          </a:xfrm>
        </p:spPr>
      </p:pic>
      <p:pic>
        <p:nvPicPr>
          <p:cNvPr id="9" name="Рисунок 8" descr="407cc54048d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8" y="1785926"/>
            <a:ext cx="4357750" cy="2500330"/>
          </a:xfrm>
          <a:prstGeom prst="rect">
            <a:avLst/>
          </a:prstGeom>
        </p:spPr>
      </p:pic>
      <p:pic>
        <p:nvPicPr>
          <p:cNvPr id="10" name="Рисунок 9" descr="118418204_170750_6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4286256"/>
            <a:ext cx="3429024" cy="2143140"/>
          </a:xfrm>
          <a:prstGeom prst="rect">
            <a:avLst/>
          </a:prstGeom>
        </p:spPr>
      </p:pic>
      <p:pic>
        <p:nvPicPr>
          <p:cNvPr id="11" name="Рисунок 10" descr="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9058" y="4357694"/>
            <a:ext cx="1428760" cy="2000265"/>
          </a:xfrm>
          <a:prstGeom prst="rect">
            <a:avLst/>
          </a:prstGeom>
        </p:spPr>
      </p:pic>
      <p:pic>
        <p:nvPicPr>
          <p:cNvPr id="12" name="Рисунок 11" descr="647b79a8aa34f72d2f5c9499113373e9.jpg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472" y="4214818"/>
            <a:ext cx="3929058" cy="2357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42"/>
            <a:ext cx="9358346" cy="207170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Малыши-карандаши   все   рисуют  от  души. </a:t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Цветные карандаши</a:t>
            </a:r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краски. Гуашь, кисточки. Баночки под воду, клеенки. Салфетки, бумага разных размеров и тонов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1286963427_2010-10-13_1057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42976" y="1857364"/>
            <a:ext cx="7000924" cy="450059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201135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Уголок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Ранний возраст, наиболее благоприятен для развития изобразительной деятельности. Поэтому в уголке изобразительной деятельности есть фломастеры, мелки, наборы карандашей, трафареты, пластилин, бумага для рисования, гуашь и кисти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Содержимое 11" descr="l2QeyCYECd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2357430"/>
            <a:ext cx="3214710" cy="3684288"/>
          </a:xfrm>
        </p:spPr>
      </p:pic>
      <p:pic>
        <p:nvPicPr>
          <p:cNvPr id="6" name="Содержимое 5" descr="er6WtazsUXU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857224" y="2285992"/>
            <a:ext cx="3286148" cy="378621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7858180" cy="221457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Изучаем   с  ребёнком   цвета ,формы ,сравнения  </a:t>
            </a:r>
            <a:r>
              <a:rPr lang="ru-RU" sz="1300" dirty="0" smtClean="0">
                <a:solidFill>
                  <a:srgbClr val="FF0000"/>
                </a:solidFill>
              </a:rPr>
              <a:t/>
            </a:r>
            <a:br>
              <a:rPr lang="ru-RU" sz="13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Сначала изучаем самые основные цвета: красный, жёлтый, синий, зелёный.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Потом добавляем новые.     Изучаем геометрические фигуры и формы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этого тоже сначала нужно подобрать подходящий материал: мячи, кубики, картинки с изображением разных фигур, отлично подойдут вырезанные из картона фигуры, игрушки-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сортеры,рамки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-вкладыши.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800" dirty="0"/>
          </a:p>
        </p:txBody>
      </p:sp>
      <p:pic>
        <p:nvPicPr>
          <p:cNvPr id="5" name="Содержимое 4" descr="A8N0UHAyhdA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2285992"/>
            <a:ext cx="3214710" cy="3929090"/>
          </a:xfrm>
        </p:spPr>
      </p:pic>
      <p:pic>
        <p:nvPicPr>
          <p:cNvPr id="6" name="Содержимое 5" descr="enwscg6kIKE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500562" y="4214818"/>
            <a:ext cx="3357586" cy="2000264"/>
          </a:xfrm>
        </p:spPr>
      </p:pic>
      <p:pic>
        <p:nvPicPr>
          <p:cNvPr id="7" name="Рисунок 6" descr="SAM_01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2285992"/>
            <a:ext cx="3357586" cy="200026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7429520" cy="5000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Формы    и    методы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64c5d0f4fe973381a31d7781e0c8beca.jpg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28596" y="1285860"/>
            <a:ext cx="2428892" cy="29289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57884" y="785794"/>
            <a:ext cx="3286116" cy="607220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-методическое обеспечение: (нетрадиционные техники) </a:t>
            </a:r>
            <a:br>
              <a:rPr lang="ru-RU" dirty="0" smtClean="0"/>
            </a:br>
            <a:r>
              <a:rPr lang="ru-RU" dirty="0" smtClean="0"/>
              <a:t>-тычок жесткой кистью;</a:t>
            </a:r>
            <a:br>
              <a:rPr lang="ru-RU" dirty="0" smtClean="0"/>
            </a:br>
            <a:r>
              <a:rPr lang="ru-RU" dirty="0" smtClean="0"/>
              <a:t>-оттиск печатками из овощей; -восковые мелки и акварель;</a:t>
            </a:r>
            <a:br>
              <a:rPr lang="ru-RU" dirty="0" smtClean="0"/>
            </a:br>
            <a:r>
              <a:rPr lang="ru-RU" dirty="0" smtClean="0"/>
              <a:t>-свеча и акварель;</a:t>
            </a:r>
            <a:br>
              <a:rPr lang="ru-RU" dirty="0" smtClean="0"/>
            </a:br>
            <a:r>
              <a:rPr lang="ru-RU" dirty="0" smtClean="0"/>
              <a:t>-отпечатки листьев;</a:t>
            </a:r>
            <a:br>
              <a:rPr lang="ru-RU" dirty="0" smtClean="0"/>
            </a:br>
            <a:r>
              <a:rPr lang="ru-RU" dirty="0" smtClean="0"/>
              <a:t>-рисунки из ладошек; -пальчиковое рисование;</a:t>
            </a:r>
            <a:br>
              <a:rPr lang="ru-RU" dirty="0" smtClean="0"/>
            </a:br>
            <a:r>
              <a:rPr lang="ru-RU" dirty="0" smtClean="0"/>
              <a:t>-печать по трафарету.</a:t>
            </a:r>
            <a:endParaRPr lang="ru-RU" dirty="0"/>
          </a:p>
        </p:txBody>
      </p:sp>
      <p:pic>
        <p:nvPicPr>
          <p:cNvPr id="5" name="Рисунок 4" descr="485498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5918" y="1285860"/>
            <a:ext cx="2285984" cy="2928958"/>
          </a:xfrm>
          <a:prstGeom prst="rect">
            <a:avLst/>
          </a:prstGeom>
        </p:spPr>
      </p:pic>
      <p:pic>
        <p:nvPicPr>
          <p:cNvPr id="7" name="Рисунок 6" descr="13_0_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6182" y="1285860"/>
            <a:ext cx="2428892" cy="2500330"/>
          </a:xfrm>
          <a:prstGeom prst="rect">
            <a:avLst/>
          </a:prstGeom>
        </p:spPr>
      </p:pic>
      <p:pic>
        <p:nvPicPr>
          <p:cNvPr id="9" name="Рисунок 8" descr="23119906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596" y="4143380"/>
            <a:ext cx="2286016" cy="2357454"/>
          </a:xfrm>
          <a:prstGeom prst="rect">
            <a:avLst/>
          </a:prstGeom>
        </p:spPr>
      </p:pic>
      <p:pic>
        <p:nvPicPr>
          <p:cNvPr id="10" name="Рисунок 9" descr="E:\музыка  утренн\gWxoxgq4Hmk (1)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3786190"/>
            <a:ext cx="3643338" cy="2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76"/>
            <a:ext cx="9144000" cy="71437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78581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Наше  творчество, наши  рисунки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00108"/>
            <a:ext cx="3143272" cy="5354817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Это правда, это правда!</a:t>
            </a:r>
            <a:br>
              <a:rPr lang="ru-RU" dirty="0" smtClean="0"/>
            </a:br>
            <a:r>
              <a:rPr lang="ru-RU" dirty="0" smtClean="0"/>
              <a:t>Ну чего же тут скрывать?</a:t>
            </a:r>
            <a:br>
              <a:rPr lang="ru-RU" dirty="0" smtClean="0"/>
            </a:br>
            <a:r>
              <a:rPr lang="ru-RU" dirty="0" smtClean="0"/>
              <a:t>Дети любят, дети любят,</a:t>
            </a:r>
            <a:br>
              <a:rPr lang="ru-RU" dirty="0" smtClean="0"/>
            </a:br>
            <a:r>
              <a:rPr lang="ru-RU" dirty="0" smtClean="0"/>
              <a:t>Очень любят рисовать!</a:t>
            </a:r>
            <a:br>
              <a:rPr lang="ru-RU" dirty="0" smtClean="0"/>
            </a:br>
            <a:r>
              <a:rPr lang="ru-RU" dirty="0" smtClean="0"/>
              <a:t>На бумаге, на асфальте, на стене</a:t>
            </a:r>
            <a:br>
              <a:rPr lang="ru-RU" dirty="0" smtClean="0"/>
            </a:br>
            <a:r>
              <a:rPr lang="ru-RU" dirty="0" smtClean="0"/>
              <a:t>И в трамвае на окне!...</a:t>
            </a:r>
            <a:br>
              <a:rPr lang="ru-RU" dirty="0" smtClean="0"/>
            </a:br>
            <a:r>
              <a:rPr lang="ru-RU" dirty="0" smtClean="0"/>
              <a:t>Э. Успенский.</a:t>
            </a:r>
            <a:endParaRPr lang="ru-RU" dirty="0"/>
          </a:p>
        </p:txBody>
      </p:sp>
      <p:pic>
        <p:nvPicPr>
          <p:cNvPr id="10" name="Рисунок 9" descr="detsad-218054-14001776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1142984"/>
            <a:ext cx="2786082" cy="2857520"/>
          </a:xfrm>
          <a:prstGeom prst="rect">
            <a:avLst/>
          </a:prstGeom>
        </p:spPr>
      </p:pic>
      <p:pic>
        <p:nvPicPr>
          <p:cNvPr id="12" name="Содержимое 11" descr="IMG_2713(1)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428992" y="1214422"/>
            <a:ext cx="2214578" cy="2357454"/>
          </a:xfrm>
        </p:spPr>
      </p:pic>
      <p:pic>
        <p:nvPicPr>
          <p:cNvPr id="13" name="Рисунок 12" descr="risuem-palymychikami--i-ladoyshkami-kartinki-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3643314"/>
            <a:ext cx="2571769" cy="264318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238045" y="3244334"/>
            <a:ext cx="2667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«Рисуем ладошками».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238045" y="3244334"/>
            <a:ext cx="2667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«Рисуем ладошками».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238045" y="3244334"/>
            <a:ext cx="2667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«Рисуем ладошками».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38045" y="3244334"/>
            <a:ext cx="26679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«Рисуем ладошками».</a:t>
            </a:r>
            <a:endParaRPr lang="ru-RU" dirty="0"/>
          </a:p>
        </p:txBody>
      </p:sp>
      <p:pic>
        <p:nvPicPr>
          <p:cNvPr id="20" name="Рисунок 19" descr="231199061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198" y="4000504"/>
            <a:ext cx="2428892" cy="24288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58204" cy="1500198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Советы родителям малышей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348" y="1714488"/>
            <a:ext cx="3929090" cy="4786346"/>
          </a:xfrm>
        </p:spPr>
        <p:txBody>
          <a:bodyPr>
            <a:normAutofit fontScale="70000" lnSpcReduction="2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Основные правила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dirty="0" smtClean="0"/>
              <a:t>1.</a:t>
            </a:r>
            <a:r>
              <a:rPr lang="ru-RU" b="1" dirty="0" smtClean="0"/>
              <a:t>  </a:t>
            </a:r>
            <a:r>
              <a:rPr lang="ru-RU" dirty="0" smtClean="0"/>
              <a:t>Ребенок должен иметь максимальную свободу для проявления инициативы и необходимое для этого физическое и психологическое пространство.</a:t>
            </a:r>
          </a:p>
          <a:p>
            <a:r>
              <a:rPr lang="ru-RU" dirty="0" smtClean="0"/>
              <a:t>2.  У ребенка не должно быть недостатка в цветных карандашах, фломастерах, красках и бумаге.</a:t>
            </a:r>
          </a:p>
          <a:p>
            <a:r>
              <a:rPr lang="ru-RU" dirty="0" smtClean="0"/>
              <a:t>3. Сюжет рисунка не должен подвергаться критике.</a:t>
            </a:r>
          </a:p>
          <a:p>
            <a:r>
              <a:rPr lang="ru-RU" dirty="0" smtClean="0"/>
              <a:t>4.  Рисунки, отобранные самим ребенком, нужно повесить где-нибудь в удобном месте и попросить ребенка прокомментировать их.</a:t>
            </a:r>
          </a:p>
          <a:p>
            <a:pPr>
              <a:buNone/>
            </a:pPr>
            <a:endParaRPr lang="ru-RU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928670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Лепите, рисуйте на глазах у ребенка и для него, чтобы он, общаясь с вами,  предназначение   всех    изобразительных    предметов.</a:t>
            </a:r>
            <a:endParaRPr lang="ru-RU" dirty="0"/>
          </a:p>
        </p:txBody>
      </p:sp>
      <p:pic>
        <p:nvPicPr>
          <p:cNvPr id="1026" name="Picture 2" descr="C:\Users\комп\Desktop\img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3786214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5918" y="285728"/>
            <a:ext cx="7572428" cy="135732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Методическая     литература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1000588934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929322" y="4071942"/>
            <a:ext cx="1500198" cy="2428892"/>
          </a:xfrm>
        </p:spPr>
      </p:pic>
      <p:pic>
        <p:nvPicPr>
          <p:cNvPr id="10" name="Содержимое 9" descr="file_246657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500562" y="928670"/>
            <a:ext cx="2428892" cy="3429024"/>
          </a:xfrm>
        </p:spPr>
      </p:pic>
      <p:pic>
        <p:nvPicPr>
          <p:cNvPr id="14" name="Рисунок 13" descr="100099213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546" y="1000108"/>
            <a:ext cx="2214578" cy="3214710"/>
          </a:xfrm>
          <a:prstGeom prst="rect">
            <a:avLst/>
          </a:prstGeom>
        </p:spPr>
      </p:pic>
      <p:pic>
        <p:nvPicPr>
          <p:cNvPr id="7" name="Рисунок 6" descr="121369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3571876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283521_60960121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1142984"/>
            <a:ext cx="1928826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1339988446_8a9692b8-6866-4844-82b4-7171f7db4a97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08" y="4071942"/>
            <a:ext cx="175418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121369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4171950"/>
            <a:ext cx="1785950" cy="225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56867c6bd927t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571480"/>
            <a:ext cx="1857388" cy="2357454"/>
          </a:xfrm>
          <a:prstGeom prst="rect">
            <a:avLst/>
          </a:prstGeom>
        </p:spPr>
      </p:pic>
      <p:pic>
        <p:nvPicPr>
          <p:cNvPr id="15" name="Рисунок 14" descr="palitr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43834" y="4786322"/>
            <a:ext cx="1000132" cy="121444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214578"/>
          </a:xfrm>
        </p:spPr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zjMTy4QnJt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285860"/>
            <a:ext cx="3000396" cy="2786082"/>
          </a:xfrm>
        </p:spPr>
      </p:pic>
      <p:pic>
        <p:nvPicPr>
          <p:cNvPr id="8" name="Рисунок 7" descr="EJiv6XXRZJ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3857628"/>
            <a:ext cx="3929058" cy="3000372"/>
          </a:xfrm>
          <a:prstGeom prst="rect">
            <a:avLst/>
          </a:prstGeom>
        </p:spPr>
      </p:pic>
      <p:pic>
        <p:nvPicPr>
          <p:cNvPr id="9" name="Рисунок 8" descr="LvcbEWoKtY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802" y="1214422"/>
            <a:ext cx="3071834" cy="278608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357157" y="444713"/>
            <a:ext cx="9072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Театрализованная     деятельность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64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4612" y="3857628"/>
            <a:ext cx="2643206" cy="3000372"/>
          </a:xfrm>
          <a:prstGeom prst="rect">
            <a:avLst/>
          </a:prstGeom>
        </p:spPr>
      </p:pic>
      <p:pic>
        <p:nvPicPr>
          <p:cNvPr id="14" name="Рисунок 13" descr="Ej75xGLNWj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3929066"/>
            <a:ext cx="3357586" cy="2928934"/>
          </a:xfrm>
          <a:prstGeom prst="rect">
            <a:avLst/>
          </a:prstGeom>
        </p:spPr>
      </p:pic>
      <p:pic>
        <p:nvPicPr>
          <p:cNvPr id="15" name="Рисунок 14" descr="KHtUL8saGk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04" y="1142984"/>
            <a:ext cx="3000396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75999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84" y="0"/>
            <a:ext cx="9429784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5000628" cy="928694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Воспитатели группы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6858016" cy="1000132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Карамова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Эльмира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Минихамзовна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Хайрутдинова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Арзыгуль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Кудратовна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ahutNHag-q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2000240"/>
            <a:ext cx="7000924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-928726" y="285728"/>
            <a:ext cx="9615526" cy="1000132"/>
          </a:xfrm>
        </p:spPr>
        <p:txBody>
          <a:bodyPr>
            <a:normAutofit/>
          </a:bodyPr>
          <a:lstStyle/>
          <a:p>
            <a:r>
              <a:rPr lang="ru-RU" sz="5400" dirty="0" smtClean="0"/>
              <a:t>"</a:t>
            </a:r>
            <a:r>
              <a:rPr lang="ru-RU" sz="5400" b="1" dirty="0" smtClean="0"/>
              <a:t>В</a:t>
            </a:r>
            <a:r>
              <a:rPr lang="ru-RU" sz="5400" dirty="0" smtClean="0"/>
              <a:t>   </a:t>
            </a:r>
            <a:r>
              <a:rPr lang="ru-RU" sz="5400" b="1" dirty="0" smtClean="0"/>
              <a:t>гостях</a:t>
            </a:r>
            <a:r>
              <a:rPr lang="ru-RU" sz="5400" dirty="0" smtClean="0"/>
              <a:t>   </a:t>
            </a:r>
            <a:r>
              <a:rPr lang="ru-RU" sz="5400" b="1" dirty="0" smtClean="0"/>
              <a:t>у</a:t>
            </a:r>
            <a:r>
              <a:rPr lang="ru-RU" sz="5400" dirty="0" smtClean="0"/>
              <a:t>   </a:t>
            </a:r>
            <a:r>
              <a:rPr lang="ru-RU" sz="5400" b="1" dirty="0" smtClean="0"/>
              <a:t>театра </a:t>
            </a:r>
            <a:r>
              <a:rPr lang="ru-RU" dirty="0" smtClean="0"/>
              <a:t>"</a:t>
            </a:r>
            <a:endParaRPr lang="ru-RU" dirty="0"/>
          </a:p>
        </p:txBody>
      </p:sp>
      <p:pic>
        <p:nvPicPr>
          <p:cNvPr id="7" name="Содержимое 6" descr="CAM0060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00430" y="1500174"/>
            <a:ext cx="4643470" cy="4500594"/>
          </a:xfrm>
          <a:prstGeom prst="rect">
            <a:avLst/>
          </a:prstGeom>
        </p:spPr>
      </p:pic>
      <p:pic>
        <p:nvPicPr>
          <p:cNvPr id="4" name="Рисунок 3" descr="0016-016-Teatralizovannaja-dejatelnos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142984"/>
            <a:ext cx="3286148" cy="521497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357290" y="500042"/>
            <a:ext cx="8429684" cy="114300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В     гостях    у     сказки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414852940.0.068108001414852940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14348" y="4000504"/>
            <a:ext cx="3571900" cy="2286016"/>
          </a:xfrm>
        </p:spPr>
      </p:pic>
      <p:pic>
        <p:nvPicPr>
          <p:cNvPr id="6" name="Содержимое 5" descr="DOMAK53_2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85786" y="2000240"/>
            <a:ext cx="3429024" cy="2000264"/>
          </a:xfrm>
        </p:spPr>
      </p:pic>
      <p:pic>
        <p:nvPicPr>
          <p:cNvPr id="7" name="Рисунок 6" descr="vQASGuos5e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1643050"/>
            <a:ext cx="4000528" cy="4572032"/>
          </a:xfrm>
          <a:prstGeom prst="rect">
            <a:avLst/>
          </a:prstGeom>
        </p:spPr>
      </p:pic>
      <p:pic>
        <p:nvPicPr>
          <p:cNvPr id="9" name="Рисунок 8" descr="slide_1 (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786" y="500042"/>
            <a:ext cx="2643206" cy="171451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0015-015-Spasibo-za-vnimani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0"/>
            <a:ext cx="8358246" cy="1428736"/>
          </a:xfrm>
        </p:spPr>
        <p:txBody>
          <a:bodyPr>
            <a:normAutofit/>
          </a:bodyPr>
          <a:lstStyle/>
          <a:p>
            <a:r>
              <a:rPr lang="ru-RU" dirty="0" smtClean="0"/>
              <a:t>   Наш  девиз:»Капелька» </a:t>
            </a:r>
            <a:endParaRPr lang="ru-RU" dirty="0"/>
          </a:p>
        </p:txBody>
      </p:sp>
      <p:pic>
        <p:nvPicPr>
          <p:cNvPr id="4" name="Содержимое 3" descr="main_874a6882d20a.pn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85786" y="1071546"/>
            <a:ext cx="4214842" cy="5072098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000628" y="1000108"/>
            <a:ext cx="3429024" cy="5643602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Они любят рисовать,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Любят петь и танцевать,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Жизнерадостны, </a:t>
            </a:r>
            <a:r>
              <a:rPr lang="ru-RU" b="1" dirty="0" err="1" smtClean="0">
                <a:solidFill>
                  <a:srgbClr val="FF0000"/>
                </a:solidFill>
              </a:rPr>
              <a:t>умняшки</a:t>
            </a:r>
            <a:r>
              <a:rPr lang="ru-RU" b="1" dirty="0" smtClean="0">
                <a:solidFill>
                  <a:srgbClr val="FF0000"/>
                </a:solidFill>
              </a:rPr>
              <a:t>....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Детки группы «КАПЕЛЬКИ "!</a:t>
            </a:r>
          </a:p>
          <a:p>
            <a:pPr fontAlgn="base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группе «КАПЕЛЬКИ «шустрые ребята: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Бегают и прыгают с утра и до заката!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Не спят, не сидят,</a:t>
            </a:r>
          </a:p>
          <a:p>
            <a:pPr fontAlgn="base"/>
            <a:r>
              <a:rPr lang="ru-RU" b="1" dirty="0" smtClean="0">
                <a:solidFill>
                  <a:srgbClr val="FF0000"/>
                </a:solidFill>
              </a:rPr>
              <a:t>И ложиться не хотят!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29642" cy="10715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 музыкальной деятельности</a:t>
            </a:r>
            <a:endParaRPr lang="ru-RU" dirty="0"/>
          </a:p>
        </p:txBody>
      </p:sp>
      <p:pic>
        <p:nvPicPr>
          <p:cNvPr id="8" name="Содержимое 3" descr="SAM_01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500174"/>
            <a:ext cx="8001056" cy="500066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86808" cy="12144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Погремушки  у  ребят, очень весело звенят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chemeClr val="tx1"/>
                </a:solidFill>
              </a:rPr>
              <a:t> 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7c435c29e09bcf7caef6b200a509f842.jpg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0629" y="4000504"/>
            <a:ext cx="3357586" cy="2357454"/>
          </a:xfrm>
        </p:spPr>
      </p:pic>
      <p:pic>
        <p:nvPicPr>
          <p:cNvPr id="5" name="Рисунок 4" descr="1289495973_screenhunter_05-nov.-11-20.1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1285860"/>
            <a:ext cx="3435720" cy="2571768"/>
          </a:xfrm>
          <a:prstGeom prst="rect">
            <a:avLst/>
          </a:prstGeom>
        </p:spPr>
      </p:pic>
      <p:pic>
        <p:nvPicPr>
          <p:cNvPr id="6" name="Рисунок 5" descr="aQfPNcNd2Uw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1357298"/>
            <a:ext cx="3500461" cy="2286016"/>
          </a:xfrm>
          <a:prstGeom prst="rect">
            <a:avLst/>
          </a:prstGeom>
        </p:spPr>
      </p:pic>
      <p:pic>
        <p:nvPicPr>
          <p:cNvPr id="14" name="Рисунок 13" descr="647b79a8aa34f72d2f5c9499113373e9.jp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894" y="3957664"/>
            <a:ext cx="3592010" cy="23735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75999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5715008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Музыкально-дидактические игры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slV9AjHUJ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57356" y="2000240"/>
            <a:ext cx="6786610" cy="4643470"/>
          </a:xfrm>
        </p:spPr>
      </p:pic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286256"/>
            <a:ext cx="2000264" cy="1428760"/>
          </a:xfrm>
          <a:prstGeom prst="rect">
            <a:avLst/>
          </a:prstGeom>
        </p:spPr>
      </p:pic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2285992"/>
            <a:ext cx="1643074" cy="18421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34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7286676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Атрибуты      к      музыкальным подвижным        играм</a:t>
            </a:r>
            <a:endParaRPr lang="ru-RU" b="1" dirty="0"/>
          </a:p>
        </p:txBody>
      </p:sp>
      <p:pic>
        <p:nvPicPr>
          <p:cNvPr id="15" name="Рисунок 14" descr="634f89983a9c1f78f039bfc425c5d71a.jp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428736"/>
            <a:ext cx="3071834" cy="2714644"/>
          </a:xfrm>
          <a:prstGeom prst="rect">
            <a:avLst/>
          </a:prstGeom>
        </p:spPr>
      </p:pic>
      <p:pic>
        <p:nvPicPr>
          <p:cNvPr id="6" name="Рисунок 5" descr="detsad-256307-141915498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074" y="1428736"/>
            <a:ext cx="2928926" cy="2428892"/>
          </a:xfrm>
          <a:prstGeom prst="rect">
            <a:avLst/>
          </a:prstGeom>
        </p:spPr>
      </p:pic>
      <p:pic>
        <p:nvPicPr>
          <p:cNvPr id="9" name="Рисунок 8" descr="Karusel__bol.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16" y="4071942"/>
            <a:ext cx="2928926" cy="2428892"/>
          </a:xfrm>
          <a:prstGeom prst="rect">
            <a:avLst/>
          </a:prstGeom>
        </p:spPr>
      </p:pic>
      <p:pic>
        <p:nvPicPr>
          <p:cNvPr id="11" name="Содержимое 10" descr="sz79GITiHm4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571472" y="1428736"/>
            <a:ext cx="2643206" cy="2786082"/>
          </a:xfrm>
        </p:spPr>
      </p:pic>
      <p:pic>
        <p:nvPicPr>
          <p:cNvPr id="12" name="Рисунок 11" descr="rRns_lYax5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034" y="3857628"/>
            <a:ext cx="2786082" cy="2643182"/>
          </a:xfrm>
          <a:prstGeom prst="rect">
            <a:avLst/>
          </a:prstGeom>
        </p:spPr>
      </p:pic>
      <p:pic>
        <p:nvPicPr>
          <p:cNvPr id="13" name="Рисунок 12" descr="KHtUL8saGkY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3714752"/>
            <a:ext cx="3000364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85776"/>
            <a:ext cx="9144000" cy="71437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Наши  утренники</a:t>
            </a:r>
            <a:endParaRPr lang="ru-RU" sz="3600" b="1" dirty="0"/>
          </a:p>
        </p:txBody>
      </p:sp>
      <p:pic>
        <p:nvPicPr>
          <p:cNvPr id="4" name="Содержимое 3" descr="IMG_069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928670"/>
            <a:ext cx="2857520" cy="2889239"/>
          </a:xfrm>
        </p:spPr>
      </p:pic>
      <p:pic>
        <p:nvPicPr>
          <p:cNvPr id="5" name="Рисунок 4" descr="IMG_0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928670"/>
            <a:ext cx="3357522" cy="2857520"/>
          </a:xfrm>
          <a:prstGeom prst="rect">
            <a:avLst/>
          </a:prstGeom>
        </p:spPr>
      </p:pic>
      <p:pic>
        <p:nvPicPr>
          <p:cNvPr id="6" name="Рисунок 5" descr="IMG_07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928670"/>
            <a:ext cx="2428892" cy="2857520"/>
          </a:xfrm>
          <a:prstGeom prst="rect">
            <a:avLst/>
          </a:prstGeom>
        </p:spPr>
      </p:pic>
      <p:pic>
        <p:nvPicPr>
          <p:cNvPr id="7" name="Рисунок 6" descr="SAM_709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3786190"/>
            <a:ext cx="3000396" cy="2714644"/>
          </a:xfrm>
          <a:prstGeom prst="rect">
            <a:avLst/>
          </a:prstGeom>
        </p:spPr>
      </p:pic>
      <p:pic>
        <p:nvPicPr>
          <p:cNvPr id="8" name="Рисунок 7" descr="SAM_71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15074" y="3786190"/>
            <a:ext cx="2571768" cy="2786082"/>
          </a:xfrm>
          <a:prstGeom prst="rect">
            <a:avLst/>
          </a:prstGeom>
        </p:spPr>
      </p:pic>
      <p:pic>
        <p:nvPicPr>
          <p:cNvPr id="10" name="Рисунок 9" descr="DSC0121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158" y="3786190"/>
            <a:ext cx="300039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7721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785786" y="285728"/>
            <a:ext cx="2000264" cy="17859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 садике дети не плачут ,а играют , танцуют, поют  и скачут.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Вот  они  такие 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2"/>
          </p:nvPr>
        </p:nvSpPr>
        <p:spPr>
          <a:xfrm>
            <a:off x="571472" y="2143116"/>
            <a:ext cx="2714644" cy="471488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Вышла курочка гулять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Свежей травки пощипать,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А за ней ребятки -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Желтые цыплятки!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Ко-ко-ко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ко-ко-ко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Не ходите далеко,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Лапками гребите,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Зернышки ищите!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Съели толстого жука,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Дождевого червяка,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Выпили водицы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Полное корытце!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Ходят цыпки целый день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Нагибаться им не лень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Червячков не видно</a:t>
            </a:r>
            <a:br>
              <a:rPr lang="ru-RU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Малышам обидно.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Рисунок 12" descr="p0mHj23tEG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428604"/>
            <a:ext cx="2928958" cy="2500330"/>
          </a:xfrm>
          <a:prstGeom prst="rect">
            <a:avLst/>
          </a:prstGeom>
        </p:spPr>
      </p:pic>
      <p:pic>
        <p:nvPicPr>
          <p:cNvPr id="14" name="Рисунок 13" descr="Imel1OAFn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428604"/>
            <a:ext cx="2571768" cy="2571768"/>
          </a:xfrm>
          <a:prstGeom prst="rect">
            <a:avLst/>
          </a:prstGeom>
        </p:spPr>
      </p:pic>
      <p:pic>
        <p:nvPicPr>
          <p:cNvPr id="16" name="Содержимое 15" descr="nyYwNquBQMw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3286116" y="2964653"/>
            <a:ext cx="5500726" cy="350046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245</Words>
  <Application>Microsoft Office PowerPoint</Application>
  <PresentationFormat>Экран (4:3)</PresentationFormat>
  <Paragraphs>45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Презентация PowerPoint</vt:lpstr>
      <vt:lpstr>Воспитатели группы</vt:lpstr>
      <vt:lpstr>   Наш  девиз:»Капелька» </vt:lpstr>
      <vt:lpstr>Центр  музыкальной деятельности</vt:lpstr>
      <vt:lpstr>Погремушки  у  ребят, очень весело звенят. </vt:lpstr>
      <vt:lpstr>Музыкально-дидактические игры</vt:lpstr>
      <vt:lpstr>Атрибуты      к      музыкальным подвижным        играм</vt:lpstr>
      <vt:lpstr>Наши  утренники</vt:lpstr>
      <vt:lpstr>В садике дети не плачут ,а играют , танцуют, поют  и скачут.  Вот  они  такие .</vt:lpstr>
      <vt:lpstr>Консультация   для   родителей</vt:lpstr>
      <vt:lpstr>Работа с родителями -  поделки  своими  руками </vt:lpstr>
      <vt:lpstr>Малыши-карандаши   все   рисуют  от  души.   Цветные карандаши, краски. Гуашь, кисточки. Баночки под воду, клеенки. Салфетки, бумага разных размеров и тонов.  </vt:lpstr>
      <vt:lpstr>Уголок    ИЗО   Ранний возраст, наиболее благоприятен для развития изобразительной деятельности. Поэтому в уголке изобразительной деятельности есть фломастеры, мелки, наборы карандашей, трафареты, пластилин, бумага для рисования, гуашь и кисти</vt:lpstr>
      <vt:lpstr>Изучаем   с  ребёнком   цвета ,формы ,сравнения   Сначала изучаем самые основные цвета: красный, жёлтый, синий, зелёный.  Потом добавляем новые.     Изучаем геометрические фигуры и формы Для этого тоже сначала нужно подобрать подходящий материал: мячи, кубики, картинки с изображением разных фигур, отлично подойдут вырезанные из картона фигуры, игрушки-сортеры,рамки-вкладыши.  </vt:lpstr>
      <vt:lpstr>Формы    и    методы</vt:lpstr>
      <vt:lpstr>Наше  творчество, наши  рисунки </vt:lpstr>
      <vt:lpstr>Советы родителям малышей </vt:lpstr>
      <vt:lpstr>Методическая     литература </vt:lpstr>
      <vt:lpstr> </vt:lpstr>
      <vt:lpstr>"В   гостях   у   театра "</vt:lpstr>
      <vt:lpstr>       В     гостях    у     сказки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№«Ляйсан»</dc:title>
  <dc:creator>комп</dc:creator>
  <cp:lastModifiedBy>User</cp:lastModifiedBy>
  <cp:revision>11</cp:revision>
  <dcterms:created xsi:type="dcterms:W3CDTF">2016-04-24T00:19:08Z</dcterms:created>
  <dcterms:modified xsi:type="dcterms:W3CDTF">2016-04-24T15:11:25Z</dcterms:modified>
</cp:coreProperties>
</file>